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Footlight MT Light" panose="0204060206030A020304" pitchFamily="18" charset="0"/>
      <p:regular r:id="rId18"/>
    </p:embeddedFont>
    <p:embeddedFont>
      <p:font typeface="Constantia" panose="02030602050306030303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64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svg"/><Relationship Id="rId7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5401" y="-1235099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5" name="Group 5"/>
          <p:cNvGrpSpPr/>
          <p:nvPr/>
        </p:nvGrpSpPr>
        <p:grpSpPr>
          <a:xfrm>
            <a:off x="5663564" y="1691985"/>
            <a:ext cx="7337933" cy="73379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CE10FA"/>
              </a:solidFill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309548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7"/>
                </a:lnTo>
                <a:lnTo>
                  <a:pt x="0" y="546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9" name="Freeform 9"/>
          <p:cNvSpPr/>
          <p:nvPr/>
        </p:nvSpPr>
        <p:spPr>
          <a:xfrm flipH="1" flipV="1">
            <a:off x="11783018" y="1028700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Freeform 12"/>
          <p:cNvSpPr/>
          <p:nvPr/>
        </p:nvSpPr>
        <p:spPr>
          <a:xfrm>
            <a:off x="6977852" y="2653086"/>
            <a:ext cx="4709358" cy="4679924"/>
          </a:xfrm>
          <a:custGeom>
            <a:avLst/>
            <a:gdLst/>
            <a:ahLst/>
            <a:cxnLst/>
            <a:rect l="l" t="t" r="r" b="b"/>
            <a:pathLst>
              <a:path w="4709358" h="4679924">
                <a:moveTo>
                  <a:pt x="0" y="0"/>
                </a:moveTo>
                <a:lnTo>
                  <a:pt x="4709357" y="0"/>
                </a:lnTo>
                <a:lnTo>
                  <a:pt x="4709357" y="4679925"/>
                </a:lnTo>
                <a:lnTo>
                  <a:pt x="0" y="4679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TextBox 13"/>
          <p:cNvSpPr txBox="1"/>
          <p:nvPr/>
        </p:nvSpPr>
        <p:spPr>
          <a:xfrm>
            <a:off x="3558464" y="4596250"/>
            <a:ext cx="11589765" cy="141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FATIGUE</a:t>
            </a:r>
            <a:r>
              <a:rPr lang="en-US" sz="827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ALARM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19279" y="7857229"/>
            <a:ext cx="602650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200" spc="55" dirty="0">
                <a:solidFill>
                  <a:srgbClr val="FFFFFF"/>
                </a:solidFill>
                <a:latin typeface="Footlight MT Light" panose="0204060206030A020304" pitchFamily="18" charset="0"/>
              </a:rPr>
              <a:t>AVENGERS</a:t>
            </a:r>
            <a:endParaRPr lang="en-US" sz="2799" spc="55" dirty="0">
              <a:solidFill>
                <a:srgbClr val="FFFFFF"/>
              </a:solidFill>
              <a:latin typeface="Footlight MT Light" panose="0204060206030A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5269781" y="446113"/>
            <a:ext cx="7349143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SOLUSI DARI PERMASALAHAN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77522" y="2271738"/>
            <a:ext cx="7037180" cy="4098844"/>
            <a:chOff x="0" y="0"/>
            <a:chExt cx="9382907" cy="5465125"/>
          </a:xfrm>
        </p:grpSpPr>
        <p:grpSp>
          <p:nvGrpSpPr>
            <p:cNvPr id="10" name="Group 10"/>
            <p:cNvGrpSpPr/>
            <p:nvPr/>
          </p:nvGrpSpPr>
          <p:grpSpPr>
            <a:xfrm>
              <a:off x="358197" y="648493"/>
              <a:ext cx="9024710" cy="4816632"/>
              <a:chOff x="0" y="0"/>
              <a:chExt cx="1732743" cy="9247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32743" cy="924793"/>
              </a:xfrm>
              <a:custGeom>
                <a:avLst/>
                <a:gdLst/>
                <a:ahLst/>
                <a:cxnLst/>
                <a:rect l="l" t="t" r="r" b="b"/>
                <a:pathLst>
                  <a:path w="1732743" h="924793">
                    <a:moveTo>
                      <a:pt x="80067" y="0"/>
                    </a:moveTo>
                    <a:lnTo>
                      <a:pt x="1652677" y="0"/>
                    </a:lnTo>
                    <a:cubicBezTo>
                      <a:pt x="1696896" y="0"/>
                      <a:pt x="1732743" y="35847"/>
                      <a:pt x="1732743" y="80067"/>
                    </a:cubicBezTo>
                    <a:lnTo>
                      <a:pt x="1732743" y="844726"/>
                    </a:lnTo>
                    <a:cubicBezTo>
                      <a:pt x="1732743" y="865961"/>
                      <a:pt x="1724308" y="886326"/>
                      <a:pt x="1709292" y="901342"/>
                    </a:cubicBezTo>
                    <a:cubicBezTo>
                      <a:pt x="1694277" y="916357"/>
                      <a:pt x="1673912" y="924793"/>
                      <a:pt x="1652677" y="924793"/>
                    </a:cubicBezTo>
                    <a:lnTo>
                      <a:pt x="80067" y="924793"/>
                    </a:lnTo>
                    <a:cubicBezTo>
                      <a:pt x="35847" y="924793"/>
                      <a:pt x="0" y="888946"/>
                      <a:pt x="0" y="844726"/>
                    </a:cubicBezTo>
                    <a:lnTo>
                      <a:pt x="0" y="80067"/>
                    </a:lnTo>
                    <a:cubicBezTo>
                      <a:pt x="0" y="35847"/>
                      <a:pt x="35847" y="0"/>
                      <a:pt x="800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flipH="1">
              <a:off x="0" y="0"/>
              <a:ext cx="1630211" cy="1846345"/>
            </a:xfrm>
            <a:custGeom>
              <a:avLst/>
              <a:gdLst/>
              <a:ahLst/>
              <a:cxnLst/>
              <a:rect l="l" t="t" r="r" b="b"/>
              <a:pathLst>
                <a:path w="1630211" h="1846345">
                  <a:moveTo>
                    <a:pt x="1630211" y="0"/>
                  </a:moveTo>
                  <a:lnTo>
                    <a:pt x="0" y="0"/>
                  </a:lnTo>
                  <a:lnTo>
                    <a:pt x="0" y="1846345"/>
                  </a:lnTo>
                  <a:lnTo>
                    <a:pt x="1630211" y="1846345"/>
                  </a:lnTo>
                  <a:lnTo>
                    <a:pt x="1630211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5711" y="1721911"/>
              <a:ext cx="7689682" cy="317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49"/>
                </a:lnSpc>
                <a:spcBef>
                  <a:spcPct val="0"/>
                </a:spcBef>
              </a:pP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Fatigue alarm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menggunakan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webcam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untuk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memantau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tanda-tanda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kelelahan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seperti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perubahan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dalam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gerakan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mata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pengemudi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>
                  <a:solidFill>
                    <a:srgbClr val="F3BE66"/>
                  </a:solidFill>
                  <a:latin typeface="Constantia" panose="02030602050306030303" pitchFamily="18" charset="0"/>
                </a:rPr>
                <a:t>(</a:t>
              </a:r>
              <a:r>
                <a:rPr lang="en-US" sz="2250" spc="44" dirty="0" err="1">
                  <a:solidFill>
                    <a:srgbClr val="F3BE66"/>
                  </a:solidFill>
                  <a:latin typeface="Constantia" panose="02030602050306030303" pitchFamily="18" charset="0"/>
                </a:rPr>
                <a:t>mengantuk</a:t>
              </a:r>
              <a:r>
                <a:rPr lang="en-US" sz="2250" spc="44" dirty="0">
                  <a:solidFill>
                    <a:srgbClr val="F3BE66"/>
                  </a:solidFill>
                  <a:latin typeface="Constantia" panose="02030602050306030303" pitchFamily="18" charset="0"/>
                </a:rPr>
                <a:t>)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yang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tidak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stabil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.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Ini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memungkinkan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deteksi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dini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sebelum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kelelahan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parah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250" spc="44" dirty="0" err="1">
                  <a:solidFill>
                    <a:srgbClr val="FFFFFF"/>
                  </a:solidFill>
                  <a:latin typeface="Constantia" panose="02030602050306030303" pitchFamily="18" charset="0"/>
                </a:rPr>
                <a:t>terjadi</a:t>
              </a:r>
              <a:r>
                <a:rPr lang="en-US" sz="2250" spc="44" dirty="0">
                  <a:solidFill>
                    <a:srgbClr val="FFFFFF"/>
                  </a:solidFill>
                  <a:latin typeface="Constantia" panose="02030602050306030303" pitchFamily="18" charset="0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2613" y="985979"/>
              <a:ext cx="4352301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3BE66"/>
                  </a:solidFill>
                  <a:latin typeface="Constantia" panose="02030602050306030303" pitchFamily="18" charset="0"/>
                </a:rPr>
                <a:t>Mendeteksi</a:t>
              </a:r>
              <a:endParaRPr lang="en-US" sz="3000" dirty="0">
                <a:solidFill>
                  <a:srgbClr val="F3BE66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35650" y="2701160"/>
            <a:ext cx="6768532" cy="3731711"/>
            <a:chOff x="0" y="0"/>
            <a:chExt cx="1732743" cy="955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743" cy="955318"/>
            </a:xfrm>
            <a:custGeom>
              <a:avLst/>
              <a:gdLst/>
              <a:ahLst/>
              <a:cxnLst/>
              <a:rect l="l" t="t" r="r" b="b"/>
              <a:pathLst>
                <a:path w="1732743" h="955318">
                  <a:moveTo>
                    <a:pt x="80067" y="0"/>
                  </a:moveTo>
                  <a:lnTo>
                    <a:pt x="1652677" y="0"/>
                  </a:lnTo>
                  <a:cubicBezTo>
                    <a:pt x="1696896" y="0"/>
                    <a:pt x="1732743" y="35847"/>
                    <a:pt x="1732743" y="80067"/>
                  </a:cubicBezTo>
                  <a:lnTo>
                    <a:pt x="1732743" y="875251"/>
                  </a:lnTo>
                  <a:cubicBezTo>
                    <a:pt x="1732743" y="919471"/>
                    <a:pt x="1696896" y="955318"/>
                    <a:pt x="1652677" y="955318"/>
                  </a:cubicBezTo>
                  <a:lnTo>
                    <a:pt x="80067" y="955318"/>
                  </a:lnTo>
                  <a:cubicBezTo>
                    <a:pt x="58832" y="955318"/>
                    <a:pt x="38466" y="946882"/>
                    <a:pt x="23451" y="931867"/>
                  </a:cubicBezTo>
                  <a:cubicBezTo>
                    <a:pt x="8436" y="916851"/>
                    <a:pt x="0" y="896486"/>
                    <a:pt x="0" y="875251"/>
                  </a:cubicBezTo>
                  <a:lnTo>
                    <a:pt x="0" y="80067"/>
                  </a:lnTo>
                  <a:cubicBezTo>
                    <a:pt x="0" y="35847"/>
                    <a:pt x="35847" y="0"/>
                    <a:pt x="80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812921" y="2907170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9" y="0"/>
                </a:lnTo>
                <a:lnTo>
                  <a:pt x="1222659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0" name="TextBox 20"/>
          <p:cNvSpPr txBox="1"/>
          <p:nvPr/>
        </p:nvSpPr>
        <p:spPr>
          <a:xfrm>
            <a:off x="10034914" y="3671162"/>
            <a:ext cx="5778008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9"/>
              </a:lnSpc>
            </a:pP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Ketika fatigue alarm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mendeteksi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tanda-tanda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itu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akan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peringatan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baik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3BE66"/>
                </a:solidFill>
                <a:latin typeface="Constantia" panose="02030602050306030303" pitchFamily="18" charset="0"/>
              </a:rPr>
              <a:t>berupa</a:t>
            </a:r>
            <a:r>
              <a:rPr lang="en-US" sz="225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3BE66"/>
                </a:solidFill>
                <a:latin typeface="Constantia" panose="02030602050306030303" pitchFamily="18" charset="0"/>
              </a:rPr>
              <a:t>suara</a:t>
            </a:r>
            <a:r>
              <a:rPr lang="en-US" sz="2250" dirty="0">
                <a:solidFill>
                  <a:srgbClr val="F3BE66"/>
                </a:solidFill>
                <a:latin typeface="Constantia" panose="02030602050306030303" pitchFamily="18" charset="0"/>
              </a:rPr>
              <a:t>, </a:t>
            </a:r>
            <a:r>
              <a:rPr lang="en-US" sz="2250" dirty="0" err="1">
                <a:solidFill>
                  <a:srgbClr val="F3BE66"/>
                </a:solidFill>
                <a:latin typeface="Constantia" panose="02030602050306030303" pitchFamily="18" charset="0"/>
              </a:rPr>
              <a:t>atau</a:t>
            </a:r>
            <a:r>
              <a:rPr lang="en-US" sz="225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3BE66"/>
                </a:solidFill>
                <a:latin typeface="Constantia" panose="02030602050306030303" pitchFamily="18" charset="0"/>
              </a:rPr>
              <a:t>pemberitahuan</a:t>
            </a:r>
            <a:r>
              <a:rPr lang="en-US" sz="2250" dirty="0">
                <a:solidFill>
                  <a:srgbClr val="F3BE66"/>
                </a:solidFill>
                <a:latin typeface="Constantia" panose="02030602050306030303" pitchFamily="18" charset="0"/>
              </a:rPr>
              <a:t> visual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waktu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bereaksi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sebelum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berdampak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kewaspadaan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2250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56981" y="3032987"/>
            <a:ext cx="43904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3BE66"/>
                </a:solidFill>
                <a:latin typeface="Constantia" panose="02030602050306030303" pitchFamily="18" charset="0"/>
              </a:rPr>
              <a:t>Peringatan</a:t>
            </a:r>
            <a:r>
              <a:rPr lang="en-US" sz="300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dirty="0" err="1">
                <a:solidFill>
                  <a:srgbClr val="F3BE66"/>
                </a:solidFill>
                <a:latin typeface="Constantia" panose="02030602050306030303" pitchFamily="18" charset="0"/>
              </a:rPr>
              <a:t>Tepat</a:t>
            </a:r>
            <a:r>
              <a:rPr lang="en-US" sz="3000" dirty="0">
                <a:solidFill>
                  <a:srgbClr val="F3BE66"/>
                </a:solidFill>
                <a:latin typeface="Constantia" panose="02030602050306030303" pitchFamily="18" charset="0"/>
              </a:rPr>
              <a:t> Waktu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694410" y="6919241"/>
            <a:ext cx="6768532" cy="2926455"/>
            <a:chOff x="0" y="0"/>
            <a:chExt cx="1732743" cy="7491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32743" cy="749172"/>
            </a:xfrm>
            <a:custGeom>
              <a:avLst/>
              <a:gdLst/>
              <a:ahLst/>
              <a:cxnLst/>
              <a:rect l="l" t="t" r="r" b="b"/>
              <a:pathLst>
                <a:path w="1732743" h="749172">
                  <a:moveTo>
                    <a:pt x="80067" y="0"/>
                  </a:moveTo>
                  <a:lnTo>
                    <a:pt x="1652677" y="0"/>
                  </a:lnTo>
                  <a:cubicBezTo>
                    <a:pt x="1696896" y="0"/>
                    <a:pt x="1732743" y="35847"/>
                    <a:pt x="1732743" y="80067"/>
                  </a:cubicBezTo>
                  <a:lnTo>
                    <a:pt x="1732743" y="669105"/>
                  </a:lnTo>
                  <a:cubicBezTo>
                    <a:pt x="1732743" y="713325"/>
                    <a:pt x="1696896" y="749172"/>
                    <a:pt x="1652677" y="749172"/>
                  </a:cubicBezTo>
                  <a:lnTo>
                    <a:pt x="80067" y="749172"/>
                  </a:lnTo>
                  <a:cubicBezTo>
                    <a:pt x="58832" y="749172"/>
                    <a:pt x="38466" y="740737"/>
                    <a:pt x="23451" y="725721"/>
                  </a:cubicBezTo>
                  <a:cubicBezTo>
                    <a:pt x="8436" y="710706"/>
                    <a:pt x="0" y="690341"/>
                    <a:pt x="0" y="669105"/>
                  </a:cubicBezTo>
                  <a:lnTo>
                    <a:pt x="0" y="80067"/>
                  </a:lnTo>
                  <a:cubicBezTo>
                    <a:pt x="0" y="35847"/>
                    <a:pt x="35847" y="0"/>
                    <a:pt x="80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5425762" y="6432872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6" name="TextBox 26"/>
          <p:cNvSpPr txBox="1"/>
          <p:nvPr/>
        </p:nvSpPr>
        <p:spPr>
          <a:xfrm>
            <a:off x="6195045" y="7865256"/>
            <a:ext cx="576726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9"/>
              </a:lnSpc>
              <a:spcBef>
                <a:spcPct val="0"/>
              </a:spcBef>
            </a:pP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Fatigue alarm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bisa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menjadi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pengingat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efektif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bagi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3BE66"/>
                </a:solidFill>
                <a:latin typeface="Constantia" panose="02030602050306030303" pitchFamily="18" charset="0"/>
              </a:rPr>
              <a:t>mengambil</a:t>
            </a:r>
            <a:r>
              <a:rPr lang="en-US" sz="2250" spc="44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3BE66"/>
                </a:solidFill>
                <a:latin typeface="Constantia" panose="02030602050306030303" pitchFamily="18" charset="0"/>
              </a:rPr>
              <a:t>istirahat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melakukan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tindakan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lain yang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membantu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mengatasi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250" spc="44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2250" spc="44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40117" y="7223798"/>
            <a:ext cx="45203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3BE66"/>
                </a:solidFill>
                <a:latin typeface="Constantia" panose="02030602050306030303" pitchFamily="18" charset="0"/>
              </a:rPr>
              <a:t>Meningkatkan</a:t>
            </a:r>
            <a:r>
              <a:rPr lang="en-US" sz="300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dirty="0" err="1">
                <a:solidFill>
                  <a:srgbClr val="F3BE66"/>
                </a:solidFill>
                <a:latin typeface="Constantia" panose="02030602050306030303" pitchFamily="18" charset="0"/>
              </a:rPr>
              <a:t>Kesadaran</a:t>
            </a:r>
            <a:endParaRPr lang="en-US" sz="3000" dirty="0">
              <a:solidFill>
                <a:srgbClr val="F3BE66"/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8" name="Group 8"/>
          <p:cNvGrpSpPr/>
          <p:nvPr/>
        </p:nvGrpSpPr>
        <p:grpSpPr>
          <a:xfrm>
            <a:off x="1697320" y="3842569"/>
            <a:ext cx="3388048" cy="5415731"/>
            <a:chOff x="0" y="0"/>
            <a:chExt cx="3133810" cy="50093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5009337"/>
            </a:xfrm>
            <a:custGeom>
              <a:avLst/>
              <a:gdLst/>
              <a:ahLst/>
              <a:cxnLst/>
              <a:rect l="l" t="t" r="r" b="b"/>
              <a:pathLst>
                <a:path w="3133810" h="5009337">
                  <a:moveTo>
                    <a:pt x="3009350" y="5009337"/>
                  </a:moveTo>
                  <a:lnTo>
                    <a:pt x="124460" y="5009337"/>
                  </a:lnTo>
                  <a:cubicBezTo>
                    <a:pt x="55880" y="5009337"/>
                    <a:pt x="0" y="4953457"/>
                    <a:pt x="0" y="48848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84877"/>
                  </a:lnTo>
                  <a:cubicBezTo>
                    <a:pt x="3133810" y="4953457"/>
                    <a:pt x="3077930" y="5009337"/>
                    <a:pt x="3009350" y="5009337"/>
                  </a:cubicBezTo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11033" y="4099822"/>
            <a:ext cx="2907015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1.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Keamanan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Berkendara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1033" y="5095875"/>
            <a:ext cx="2907015" cy="409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dalam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keadaan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lelah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mengurangi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kewaspadaan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dan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meningkatkan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risiko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kecelakaan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 Alat fatigue alarm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membantu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mencegah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kondisi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peringatan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kepada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terlihat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lelah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marL="0" lvl="0" indent="0">
              <a:lnSpc>
                <a:spcPts val="2700"/>
              </a:lnSpc>
            </a:pPr>
            <a:endParaRPr lang="en-US" sz="1800" spc="32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532424" y="3842569"/>
            <a:ext cx="3388048" cy="5415731"/>
            <a:chOff x="0" y="0"/>
            <a:chExt cx="3133810" cy="50093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3810" cy="5009337"/>
            </a:xfrm>
            <a:custGeom>
              <a:avLst/>
              <a:gdLst/>
              <a:ahLst/>
              <a:cxnLst/>
              <a:rect l="l" t="t" r="r" b="b"/>
              <a:pathLst>
                <a:path w="3133810" h="5009337">
                  <a:moveTo>
                    <a:pt x="3009350" y="5009337"/>
                  </a:moveTo>
                  <a:lnTo>
                    <a:pt x="124460" y="5009337"/>
                  </a:lnTo>
                  <a:cubicBezTo>
                    <a:pt x="55880" y="5009337"/>
                    <a:pt x="0" y="4953457"/>
                    <a:pt x="0" y="48848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84877"/>
                  </a:lnTo>
                  <a:cubicBezTo>
                    <a:pt x="3133810" y="4953457"/>
                    <a:pt x="3077930" y="5009337"/>
                    <a:pt x="3009350" y="5009337"/>
                  </a:cubicBezTo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804113" y="5095875"/>
            <a:ext cx="2844670" cy="309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melakukan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perjalanan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jarak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jauh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perjalanan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malam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mungkin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lebih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rentan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mengalami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 Alat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membantu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menjaga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kewaspadaan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selama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perjalanan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panjang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4113" y="4099822"/>
            <a:ext cx="284467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2.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Perjalanan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Jarak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Jauh</a:t>
            </a:r>
            <a:endParaRPr lang="en-US" sz="2499" dirty="0">
              <a:solidFill>
                <a:srgbClr val="F3BE66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367528" y="3842569"/>
            <a:ext cx="3388048" cy="5415731"/>
            <a:chOff x="0" y="0"/>
            <a:chExt cx="3133810" cy="50093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3810" cy="5009337"/>
            </a:xfrm>
            <a:custGeom>
              <a:avLst/>
              <a:gdLst/>
              <a:ahLst/>
              <a:cxnLst/>
              <a:rect l="l" t="t" r="r" b="b"/>
              <a:pathLst>
                <a:path w="3133810" h="5009337">
                  <a:moveTo>
                    <a:pt x="3009350" y="5009337"/>
                  </a:moveTo>
                  <a:lnTo>
                    <a:pt x="124460" y="5009337"/>
                  </a:lnTo>
                  <a:cubicBezTo>
                    <a:pt x="55880" y="5009337"/>
                    <a:pt x="0" y="4953457"/>
                    <a:pt x="0" y="48848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84877"/>
                  </a:lnTo>
                  <a:cubicBezTo>
                    <a:pt x="3133810" y="4953457"/>
                    <a:pt x="3077930" y="5009337"/>
                    <a:pt x="3009350" y="5009337"/>
                  </a:cubicBezTo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17307" y="5095875"/>
            <a:ext cx="2888491" cy="30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truk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taksi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layanan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pengiriman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sering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bekerja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dalam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jadwal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panjang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 Alat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bisa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membantu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menjaga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keselamatan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dan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mencegah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berdampak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buruk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pekerjaan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7672" y="4099822"/>
            <a:ext cx="302284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3.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Pengemudi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Komersial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202632" y="3842569"/>
            <a:ext cx="3388048" cy="5415731"/>
            <a:chOff x="0" y="0"/>
            <a:chExt cx="3133810" cy="50093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3810" cy="5009337"/>
            </a:xfrm>
            <a:custGeom>
              <a:avLst/>
              <a:gdLst/>
              <a:ahLst/>
              <a:cxnLst/>
              <a:rect l="l" t="t" r="r" b="b"/>
              <a:pathLst>
                <a:path w="3133810" h="5009337">
                  <a:moveTo>
                    <a:pt x="3009350" y="5009337"/>
                  </a:moveTo>
                  <a:lnTo>
                    <a:pt x="124460" y="5009337"/>
                  </a:lnTo>
                  <a:cubicBezTo>
                    <a:pt x="55880" y="5009337"/>
                    <a:pt x="0" y="4953457"/>
                    <a:pt x="0" y="48848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84877"/>
                  </a:lnTo>
                  <a:cubicBezTo>
                    <a:pt x="3133810" y="4953457"/>
                    <a:pt x="3077930" y="5009337"/>
                    <a:pt x="3009350" y="5009337"/>
                  </a:cubicBezTo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469951" y="5569938"/>
            <a:ext cx="2907015" cy="27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Alat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meningkatkan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kesadaran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keselamatan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bagi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mengingatkan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beristirahat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mengambil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tindakan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diperlukan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merasa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1800" spc="32" dirty="0" err="1">
                <a:solidFill>
                  <a:srgbClr val="FFFFFF"/>
                </a:solidFill>
                <a:latin typeface="Constantia" panose="02030602050306030303" pitchFamily="18" charset="0"/>
              </a:rPr>
              <a:t>lelah</a:t>
            </a:r>
            <a:r>
              <a:rPr lang="en-US" sz="1800" spc="32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43148" y="4099822"/>
            <a:ext cx="2907015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4.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Peningkatan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Kesadaran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Keselamatan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21175" y="1082251"/>
            <a:ext cx="924564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400" b="1" spc="870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MANFAAT</a:t>
            </a:r>
          </a:p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400" b="1" spc="870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FATIGUE ALARM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0699" y="782839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-2603309" y="-485080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9"/>
                </a:moveTo>
                <a:lnTo>
                  <a:pt x="6114427" y="7035429"/>
                </a:lnTo>
                <a:lnTo>
                  <a:pt x="6114427" y="0"/>
                </a:lnTo>
                <a:lnTo>
                  <a:pt x="0" y="0"/>
                </a:lnTo>
                <a:lnTo>
                  <a:pt x="0" y="70354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6894882" y="1347117"/>
            <a:ext cx="482064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39"/>
              </a:lnSpc>
              <a:spcBef>
                <a:spcPct val="0"/>
              </a:spcBef>
            </a:pPr>
            <a:r>
              <a:rPr lang="en-US" sz="6000" b="1" spc="445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ALUR KERJA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2380" y="3093343"/>
            <a:ext cx="14943240" cy="609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59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Kami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menggunakan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raspberry pi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untuk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menjalankan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program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telah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dibuat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dan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menyalakan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LED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hijau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sebagai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indikator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bahwa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alat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sedang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dijalankan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Sebagai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sensor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utama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terdapat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webcam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untuk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mendeteksi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mata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berada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dalam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perjalanan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.  Jika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terdeteksi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mengantuk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maka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buzzer dan LED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putih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akan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menyala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secara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bersamaan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membuat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tersadar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kembali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Selain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itu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kami juga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akan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mengirimkan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3BE66"/>
                </a:solidFill>
                <a:latin typeface="Constantia" panose="02030602050306030303" pitchFamily="18" charset="0"/>
              </a:rPr>
              <a:t>notifikasi</a:t>
            </a:r>
            <a:r>
              <a:rPr lang="en-US" sz="3999" dirty="0">
                <a:solidFill>
                  <a:srgbClr val="F3BE66"/>
                </a:solidFill>
                <a:latin typeface="Constantia" panose="02030602050306030303" pitchFamily="18" charset="0"/>
              </a:rPr>
              <a:t> telegram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kepada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999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912713" y="4918916"/>
            <a:ext cx="922019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6000" b="1" spc="956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DEMO SOLUSI </a:t>
            </a:r>
          </a:p>
        </p:txBody>
      </p:sp>
      <p:pic>
        <p:nvPicPr>
          <p:cNvPr id="9" name="VID-20230830-WA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8725" y="571500"/>
            <a:ext cx="5160370" cy="91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0699" y="782839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-2603309" y="-485080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9"/>
                </a:moveTo>
                <a:lnTo>
                  <a:pt x="6114427" y="7035429"/>
                </a:lnTo>
                <a:lnTo>
                  <a:pt x="6114427" y="0"/>
                </a:lnTo>
                <a:lnTo>
                  <a:pt x="0" y="0"/>
                </a:lnTo>
                <a:lnTo>
                  <a:pt x="0" y="70354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6086786" y="1989139"/>
            <a:ext cx="6114427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39"/>
              </a:lnSpc>
              <a:spcBef>
                <a:spcPct val="0"/>
              </a:spcBef>
            </a:pPr>
            <a:r>
              <a:rPr lang="en-US" sz="6000" b="1" spc="445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NEXT ACTION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5700" y="3814844"/>
            <a:ext cx="15516601" cy="493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855" lvl="1" indent="-465428" algn="just">
              <a:lnSpc>
                <a:spcPts val="6467"/>
              </a:lnSpc>
              <a:buFont typeface="Arial"/>
              <a:buChar char="•"/>
            </a:pP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Pencegahan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tabrakan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pengaturan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jarak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kendaraan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di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depan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memasang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sensor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ultrasonik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6467"/>
              </a:lnSpc>
            </a:pPr>
            <a:endParaRPr lang="en-US" sz="4311" spc="64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marL="930855" lvl="1" indent="-465428" algn="just">
              <a:lnSpc>
                <a:spcPts val="6467"/>
              </a:lnSpc>
              <a:buFont typeface="Arial"/>
              <a:buChar char="•"/>
            </a:pP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Mendeteksi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kecepatan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kendaraan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 dan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akan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peringatan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jika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melebihi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batas </a:t>
            </a:r>
            <a:r>
              <a:rPr lang="en-US" sz="4311" spc="64" dirty="0" err="1">
                <a:solidFill>
                  <a:srgbClr val="FFFFFF"/>
                </a:solidFill>
                <a:latin typeface="Constantia" panose="02030602050306030303" pitchFamily="18" charset="0"/>
              </a:rPr>
              <a:t>kecepatan</a:t>
            </a:r>
            <a:r>
              <a:rPr lang="en-US" sz="4311" spc="64" dirty="0">
                <a:solidFill>
                  <a:srgbClr val="FFFFFF"/>
                </a:solidFill>
                <a:latin typeface="Constantia" panose="02030602050306030303" pitchFamily="18" charset="0"/>
              </a:rPr>
              <a:t> normal.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0699" y="782839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170773" y="-453775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-2603309" y="-485080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9"/>
                </a:moveTo>
                <a:lnTo>
                  <a:pt x="6114427" y="7035429"/>
                </a:lnTo>
                <a:lnTo>
                  <a:pt x="6114427" y="0"/>
                </a:lnTo>
                <a:lnTo>
                  <a:pt x="0" y="0"/>
                </a:lnTo>
                <a:lnTo>
                  <a:pt x="0" y="70354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6934200" y="1239139"/>
            <a:ext cx="6216744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39"/>
              </a:lnSpc>
              <a:spcBef>
                <a:spcPct val="0"/>
              </a:spcBef>
            </a:pPr>
            <a:r>
              <a:rPr lang="en-US" sz="6000" b="1" spc="445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NEXT 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5123" y="3151232"/>
            <a:ext cx="15297755" cy="532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999"/>
              </a:lnSpc>
              <a:buFont typeface="Arial"/>
              <a:buChar char="•"/>
            </a:pP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Mengganti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LED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putih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lampu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lebih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mengkilat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efek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kepada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agar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tersadar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kembali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dan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mengatur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frekuensi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buzzer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dari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rendah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ke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tinggi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5999"/>
              </a:lnSpc>
            </a:pPr>
            <a:endParaRPr lang="en-US" sz="3999" spc="7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marL="863599" lvl="1" indent="-431800" algn="just">
              <a:lnSpc>
                <a:spcPts val="5999"/>
              </a:lnSpc>
              <a:buFont typeface="Arial"/>
              <a:buChar char="•"/>
            </a:pP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Melakukan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kerjasama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perusahaan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berhubungan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kami,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seperti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perusahaan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angkut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barang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memerlukan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kewaspadaan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tinggi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pengantaran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999" spc="71" dirty="0" err="1">
                <a:solidFill>
                  <a:srgbClr val="FFFFFF"/>
                </a:solidFill>
                <a:latin typeface="Constantia" panose="02030602050306030303" pitchFamily="18" charset="0"/>
              </a:rPr>
              <a:t>barang</a:t>
            </a:r>
            <a:r>
              <a:rPr lang="en-US" sz="3999" spc="71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16182" y="740729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 flipV="1">
            <a:off x="-2603309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3129830" y="4364038"/>
            <a:ext cx="1114436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728" dirty="0">
                <a:solidFill>
                  <a:srgbClr val="FAA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TERIMAKASIH</a:t>
            </a:r>
          </a:p>
        </p:txBody>
      </p:sp>
      <p:sp>
        <p:nvSpPr>
          <p:cNvPr id="9" name="Freeform 9"/>
          <p:cNvSpPr/>
          <p:nvPr/>
        </p:nvSpPr>
        <p:spPr>
          <a:xfrm>
            <a:off x="3242884" y="4366753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8"/>
                </a:lnTo>
                <a:lnTo>
                  <a:pt x="0" y="1384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 flipH="1">
            <a:off x="13260678" y="4366753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9" y="0"/>
                </a:moveTo>
                <a:lnTo>
                  <a:pt x="0" y="0"/>
                </a:lnTo>
                <a:lnTo>
                  <a:pt x="0" y="1384758"/>
                </a:lnTo>
                <a:lnTo>
                  <a:pt x="1222659" y="1384758"/>
                </a:lnTo>
                <a:lnTo>
                  <a:pt x="122265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57198" y="719054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-6286349" y="-5349899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1387192" y="2035705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Freeform 8"/>
          <p:cNvSpPr/>
          <p:nvPr/>
        </p:nvSpPr>
        <p:spPr>
          <a:xfrm>
            <a:off x="6926259" y="2601032"/>
            <a:ext cx="4460932" cy="4284280"/>
          </a:xfrm>
          <a:custGeom>
            <a:avLst/>
            <a:gdLst/>
            <a:ahLst/>
            <a:cxnLst/>
            <a:rect l="l" t="t" r="r" b="b"/>
            <a:pathLst>
              <a:path w="4460932" h="4284280">
                <a:moveTo>
                  <a:pt x="0" y="0"/>
                </a:moveTo>
                <a:lnTo>
                  <a:pt x="4460933" y="0"/>
                </a:lnTo>
                <a:lnTo>
                  <a:pt x="4460933" y="4284280"/>
                </a:lnTo>
                <a:lnTo>
                  <a:pt x="0" y="428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61" b="-2061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9" name="Freeform 9"/>
          <p:cNvSpPr/>
          <p:nvPr/>
        </p:nvSpPr>
        <p:spPr>
          <a:xfrm>
            <a:off x="12798368" y="2601032"/>
            <a:ext cx="4460932" cy="4284280"/>
          </a:xfrm>
          <a:custGeom>
            <a:avLst/>
            <a:gdLst/>
            <a:ahLst/>
            <a:cxnLst/>
            <a:rect l="l" t="t" r="r" b="b"/>
            <a:pathLst>
              <a:path w="4460932" h="4284280">
                <a:moveTo>
                  <a:pt x="0" y="0"/>
                </a:moveTo>
                <a:lnTo>
                  <a:pt x="4460932" y="0"/>
                </a:lnTo>
                <a:lnTo>
                  <a:pt x="4460932" y="4284280"/>
                </a:lnTo>
                <a:lnTo>
                  <a:pt x="0" y="428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61" b="-2061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>
            <a:off x="1055627" y="2601032"/>
            <a:ext cx="4460932" cy="4284280"/>
          </a:xfrm>
          <a:custGeom>
            <a:avLst/>
            <a:gdLst/>
            <a:ahLst/>
            <a:cxnLst/>
            <a:rect l="l" t="t" r="r" b="b"/>
            <a:pathLst>
              <a:path w="4460932" h="4284280">
                <a:moveTo>
                  <a:pt x="0" y="0"/>
                </a:moveTo>
                <a:lnTo>
                  <a:pt x="4460932" y="0"/>
                </a:lnTo>
                <a:lnTo>
                  <a:pt x="4460932" y="4284280"/>
                </a:lnTo>
                <a:lnTo>
                  <a:pt x="0" y="428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61" b="-2061"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48622" y="3005708"/>
            <a:ext cx="3474942" cy="347492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037" t="-36971" r="-1029" b="-47900"/>
              </a:stretch>
            </a:blip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419254" y="3005708"/>
            <a:ext cx="3474942" cy="3474928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043" t="-45630" r="-4228" b="-46711"/>
              </a:stretch>
            </a:blip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292192" y="3005708"/>
            <a:ext cx="3474942" cy="3474928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9928" r="-5832" b="-48079"/>
              </a:stretch>
            </a:blip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65153" y="803674"/>
            <a:ext cx="4983144" cy="88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2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AVENGERS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2501" y="7682456"/>
            <a:ext cx="2427183" cy="131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500" dirty="0" err="1">
                <a:solidFill>
                  <a:srgbClr val="F3BE66"/>
                </a:solidFill>
                <a:latin typeface="Constantia" panose="02030602050306030303" pitchFamily="18" charset="0"/>
              </a:rPr>
              <a:t>Andini</a:t>
            </a:r>
            <a:r>
              <a:rPr lang="en-US" sz="250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500" dirty="0" err="1">
                <a:solidFill>
                  <a:srgbClr val="F3BE66"/>
                </a:solidFill>
                <a:latin typeface="Constantia" panose="02030602050306030303" pitchFamily="18" charset="0"/>
              </a:rPr>
              <a:t>Febrianti</a:t>
            </a:r>
            <a:r>
              <a:rPr lang="en-US" sz="250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2500" dirty="0">
                <a:solidFill>
                  <a:srgbClr val="F3BE66"/>
                </a:solidFill>
                <a:latin typeface="Constantia" panose="02030602050306030303" pitchFamily="18" charset="0"/>
              </a:rPr>
              <a:t>XIII TEK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F3BE66"/>
                </a:solidFill>
                <a:latin typeface="Constantia" panose="02030602050306030303" pitchFamily="18" charset="0"/>
              </a:rPr>
              <a:t>UI/UX Designer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8969" y="7741203"/>
            <a:ext cx="2670062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Desi Ayu Fatimah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XII TEK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UI/UX Designer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9998" y="7682456"/>
            <a:ext cx="2349817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Nisrina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Fadiyah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XIII TEK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IoT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57198" y="719054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-6378599" y="-5349899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1387192" y="2035705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6721905" y="1008389"/>
            <a:ext cx="4844190" cy="88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AVENGERS TEAM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148133" y="2862026"/>
            <a:ext cx="4460932" cy="4284280"/>
            <a:chOff x="0" y="0"/>
            <a:chExt cx="5947910" cy="57123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47910" cy="5712373"/>
            </a:xfrm>
            <a:custGeom>
              <a:avLst/>
              <a:gdLst/>
              <a:ahLst/>
              <a:cxnLst/>
              <a:rect l="l" t="t" r="r" b="b"/>
              <a:pathLst>
                <a:path w="5947910" h="5712373">
                  <a:moveTo>
                    <a:pt x="0" y="0"/>
                  </a:moveTo>
                  <a:lnTo>
                    <a:pt x="5947910" y="0"/>
                  </a:lnTo>
                  <a:lnTo>
                    <a:pt x="5947910" y="5712373"/>
                  </a:lnTo>
                  <a:lnTo>
                    <a:pt x="0" y="5712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61" b="-2061"/>
              </a:stretch>
            </a:blipFill>
          </p:spPr>
          <p:txBody>
            <a:bodyPr/>
            <a:lstStyle/>
            <a:p>
              <a:endParaRPr lang="id-ID"/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57327" y="539568"/>
              <a:ext cx="4633256" cy="4633237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23584" b="-54062"/>
                </a:stretch>
              </a:blipFill>
            </p:spPr>
            <p:txBody>
              <a:bodyPr/>
              <a:lstStyle/>
              <a:p>
                <a:endParaRPr lang="id-ID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9998163" y="2862026"/>
            <a:ext cx="4460932" cy="4284280"/>
            <a:chOff x="0" y="0"/>
            <a:chExt cx="5947910" cy="57123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47910" cy="5712373"/>
            </a:xfrm>
            <a:custGeom>
              <a:avLst/>
              <a:gdLst/>
              <a:ahLst/>
              <a:cxnLst/>
              <a:rect l="l" t="t" r="r" b="b"/>
              <a:pathLst>
                <a:path w="5947910" h="5712373">
                  <a:moveTo>
                    <a:pt x="0" y="0"/>
                  </a:moveTo>
                  <a:lnTo>
                    <a:pt x="5947910" y="0"/>
                  </a:lnTo>
                  <a:lnTo>
                    <a:pt x="5947910" y="5712373"/>
                  </a:lnTo>
                  <a:lnTo>
                    <a:pt x="0" y="5712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61" b="-2061"/>
              </a:stretch>
            </a:blipFill>
          </p:spPr>
          <p:txBody>
            <a:bodyPr/>
            <a:lstStyle/>
            <a:p>
              <a:endParaRPr lang="id-ID"/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57327" y="539568"/>
              <a:ext cx="4633256" cy="4633237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042" t="-31983" r="-5783" b="-59567"/>
                </a:stretch>
              </a:blipFill>
            </p:spPr>
            <p:txBody>
              <a:bodyPr/>
              <a:lstStyle/>
              <a:p>
                <a:endParaRPr lang="id-ID"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4733512" y="7959724"/>
            <a:ext cx="3382558" cy="1318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Septa </a:t>
            </a: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Ardian</a:t>
            </a: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 Santoso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XII TEK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Hardware Designer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56731" y="7959724"/>
            <a:ext cx="2743795" cy="131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F3BE66"/>
                </a:solidFill>
                <a:latin typeface="Constantia" panose="02030602050306030303" pitchFamily="18" charset="0"/>
              </a:rPr>
              <a:t>Zakiyaturrahmah</a:t>
            </a:r>
            <a:endParaRPr lang="en-US" sz="2499" dirty="0">
              <a:solidFill>
                <a:srgbClr val="F3BE66"/>
              </a:solidFill>
              <a:latin typeface="Constantia" panose="02030602050306030303" pitchFamily="18" charset="0"/>
            </a:endParaRP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XIII TEK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3BE66"/>
                </a:solidFill>
                <a:latin typeface="Constantia" panose="02030602050306030303" pitchFamily="18" charset="0"/>
              </a:rPr>
              <a:t>Web Development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00699" y="760946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7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7" y="7035428"/>
                </a:lnTo>
                <a:lnTo>
                  <a:pt x="61144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 flipV="1">
            <a:off x="-2603309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348706" y="1745936"/>
            <a:ext cx="5144389" cy="7349128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4390" r="-89895"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19050"/>
                  </a:moveTo>
                  <a:cubicBezTo>
                    <a:pt x="2810510" y="19050"/>
                    <a:pt x="3364230" y="248920"/>
                    <a:pt x="3780790" y="664210"/>
                  </a:cubicBezTo>
                  <a:cubicBezTo>
                    <a:pt x="4197350" y="1079500"/>
                    <a:pt x="4425950" y="1633220"/>
                    <a:pt x="4425950" y="2222500"/>
                  </a:cubicBezTo>
                  <a:lnTo>
                    <a:pt x="4425950" y="4127500"/>
                  </a:lnTo>
                  <a:cubicBezTo>
                    <a:pt x="4425950" y="4715510"/>
                    <a:pt x="4196080" y="5269230"/>
                    <a:pt x="3780790" y="5685790"/>
                  </a:cubicBezTo>
                  <a:cubicBezTo>
                    <a:pt x="3365500" y="6102350"/>
                    <a:pt x="2811780" y="6330950"/>
                    <a:pt x="2222500" y="6330950"/>
                  </a:cubicBezTo>
                  <a:cubicBezTo>
                    <a:pt x="1633220" y="6330950"/>
                    <a:pt x="1080770" y="6101080"/>
                    <a:pt x="664210" y="5685790"/>
                  </a:cubicBezTo>
                  <a:cubicBezTo>
                    <a:pt x="247650" y="5270500"/>
                    <a:pt x="19050" y="4715510"/>
                    <a:pt x="19050" y="4127500"/>
                  </a:cubicBezTo>
                  <a:lnTo>
                    <a:pt x="19050" y="2222500"/>
                  </a:lnTo>
                  <a:cubicBezTo>
                    <a:pt x="19050" y="1634490"/>
                    <a:pt x="248920" y="1080770"/>
                    <a:pt x="664210" y="664210"/>
                  </a:cubicBezTo>
                  <a:cubicBezTo>
                    <a:pt x="1079500" y="247650"/>
                    <a:pt x="1634490" y="19050"/>
                    <a:pt x="2222500" y="19050"/>
                  </a:cubicBezTo>
                  <a:moveTo>
                    <a:pt x="2222500" y="0"/>
                  </a:moveTo>
                  <a:cubicBezTo>
                    <a:pt x="995680" y="0"/>
                    <a:pt x="0" y="995680"/>
                    <a:pt x="0" y="2222500"/>
                  </a:cubicBezTo>
                  <a:lnTo>
                    <a:pt x="0" y="4127500"/>
                  </a:lnTo>
                  <a:cubicBezTo>
                    <a:pt x="0" y="5354320"/>
                    <a:pt x="995680" y="6350000"/>
                    <a:pt x="2222500" y="6350000"/>
                  </a:cubicBezTo>
                  <a:cubicBezTo>
                    <a:pt x="3449320" y="6350000"/>
                    <a:pt x="4445000" y="5354320"/>
                    <a:pt x="4445000" y="4127500"/>
                  </a:cubicBezTo>
                  <a:lnTo>
                    <a:pt x="4445000" y="2222500"/>
                  </a:lnTo>
                  <a:cubicBezTo>
                    <a:pt x="4445000" y="995680"/>
                    <a:pt x="3449320" y="0"/>
                    <a:pt x="2222500" y="0"/>
                  </a:cubicBezTo>
                  <a:lnTo>
                    <a:pt x="2222500" y="0"/>
                  </a:lnTo>
                  <a:close/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33793" y="1350331"/>
            <a:ext cx="67102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PROBLEM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508" y="2553407"/>
            <a:ext cx="8812778" cy="638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Berkendara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merupakan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aktivitas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memerlukan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fokus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cukup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tinggi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sehingga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berkendara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dalam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durasi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yang lama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akan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mengakibatkan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mengantuk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Tidak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jarang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tertidur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secara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tidak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sadar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kondisi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mengantuk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sehingga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kehilangan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kontrol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kendaraannya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hal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sangatlah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berbahaya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karena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menyebabkan</a:t>
            </a:r>
            <a:r>
              <a:rPr lang="en-US" sz="2599" spc="25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kecelakaan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lalu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lintas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dan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mengakibatkan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kerugian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material.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menghindari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hal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tersebut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diperlukan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adanya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solusi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salah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satunya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adalah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membuat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sistem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mendeteksi</a:t>
            </a:r>
            <a:r>
              <a:rPr lang="en-US" sz="2599" spc="25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kantuk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pada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Maka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dari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itu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, kami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membuat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bernama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fatigue alarm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tujuan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agar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pengendara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terdeteksi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 </a:t>
            </a:r>
            <a:r>
              <a:rPr lang="en-US" sz="2599" spc="25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mengantuk</a:t>
            </a:r>
            <a:r>
              <a:rPr lang="en-US" sz="2599" spc="25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segera</a:t>
            </a:r>
            <a:r>
              <a:rPr lang="en-US" sz="2599" spc="25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diberikan</a:t>
            </a:r>
            <a:r>
              <a:rPr lang="en-US" sz="2599" spc="25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599" spc="25" dirty="0" err="1">
                <a:solidFill>
                  <a:srgbClr val="F3BE66"/>
                </a:solidFill>
                <a:latin typeface="Constantia" panose="02030602050306030303" pitchFamily="18" charset="0"/>
              </a:rPr>
              <a:t>peringatan</a:t>
            </a:r>
            <a:r>
              <a:rPr lang="en-US" sz="2599" spc="25" dirty="0">
                <a:solidFill>
                  <a:srgbClr val="F3BE66"/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00699" y="7609468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7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7" y="7035428"/>
                </a:lnTo>
                <a:lnTo>
                  <a:pt x="61144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 flipV="1">
            <a:off x="-2603309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Freeform 8"/>
          <p:cNvSpPr/>
          <p:nvPr/>
        </p:nvSpPr>
        <p:spPr>
          <a:xfrm>
            <a:off x="11376176" y="1651330"/>
            <a:ext cx="5883124" cy="3358208"/>
          </a:xfrm>
          <a:custGeom>
            <a:avLst/>
            <a:gdLst/>
            <a:ahLst/>
            <a:cxnLst/>
            <a:rect l="l" t="t" r="r" b="b"/>
            <a:pathLst>
              <a:path w="5883124" h="3358208">
                <a:moveTo>
                  <a:pt x="0" y="0"/>
                </a:moveTo>
                <a:lnTo>
                  <a:pt x="5883124" y="0"/>
                </a:lnTo>
                <a:lnTo>
                  <a:pt x="5883124" y="3358208"/>
                </a:lnTo>
                <a:lnTo>
                  <a:pt x="0" y="3358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2347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9" name="Freeform 9"/>
          <p:cNvSpPr/>
          <p:nvPr/>
        </p:nvSpPr>
        <p:spPr>
          <a:xfrm>
            <a:off x="7430359" y="5835580"/>
            <a:ext cx="5364590" cy="3422720"/>
          </a:xfrm>
          <a:custGeom>
            <a:avLst/>
            <a:gdLst/>
            <a:ahLst/>
            <a:cxnLst/>
            <a:rect l="l" t="t" r="r" b="b"/>
            <a:pathLst>
              <a:path w="5364590" h="3422720">
                <a:moveTo>
                  <a:pt x="0" y="0"/>
                </a:moveTo>
                <a:lnTo>
                  <a:pt x="5364590" y="0"/>
                </a:lnTo>
                <a:lnTo>
                  <a:pt x="5364590" y="3422720"/>
                </a:lnTo>
                <a:lnTo>
                  <a:pt x="0" y="3422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>
            <a:off x="1028700" y="2157418"/>
            <a:ext cx="5704239" cy="5704239"/>
          </a:xfrm>
          <a:custGeom>
            <a:avLst/>
            <a:gdLst/>
            <a:ahLst/>
            <a:cxnLst/>
            <a:rect l="l" t="t" r="r" b="b"/>
            <a:pathLst>
              <a:path w="5704239" h="5704239">
                <a:moveTo>
                  <a:pt x="0" y="0"/>
                </a:moveTo>
                <a:lnTo>
                  <a:pt x="5704239" y="0"/>
                </a:lnTo>
                <a:lnTo>
                  <a:pt x="5704239" y="5704240"/>
                </a:lnTo>
                <a:lnTo>
                  <a:pt x="0" y="570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1" name="TextBox 11"/>
          <p:cNvSpPr txBox="1"/>
          <p:nvPr/>
        </p:nvSpPr>
        <p:spPr>
          <a:xfrm>
            <a:off x="2894448" y="583463"/>
            <a:ext cx="12499103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DATA KECELAKAAN LALU LINTAS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36596" y="5124450"/>
            <a:ext cx="4962283" cy="52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3BE66"/>
                </a:solidFill>
                <a:latin typeface="Constantia" panose="02030602050306030303" pitchFamily="18" charset="0"/>
              </a:rPr>
              <a:t>https://menyusurijalan.com/2016/07/13/ngantuk-dan-lelah-penyebab-utama-kecelakaan-selama-mudik-2016/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31512" y="9448800"/>
            <a:ext cx="4962283" cy="52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3BE66"/>
                </a:solidFill>
                <a:latin typeface="Constantia" panose="02030602050306030303" pitchFamily="18" charset="0"/>
              </a:rPr>
              <a:t>https://menyusurijalan.com/2012/08/28/faktor-manusia-penyebab-utama-kecelakaan-selama-libur-lebaran/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9678" y="8119533"/>
            <a:ext cx="4962283" cy="7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3BE66"/>
                </a:solidFill>
                <a:latin typeface="Constantia" panose="02030602050306030303" pitchFamily="18" charset="0"/>
              </a:rPr>
              <a:t>https://www.kominfo.go.id/index.php/content/detail/10368/rata-rata-tiga-orang-meninggal-setiap-jam-akibat-kecelakaan-jalan/0/artikel_gpr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AutoShape 8"/>
          <p:cNvSpPr/>
          <p:nvPr/>
        </p:nvSpPr>
        <p:spPr>
          <a:xfrm rot="-10793665">
            <a:off x="3740933" y="5133975"/>
            <a:ext cx="1033771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9" name="Freeform 9"/>
          <p:cNvSpPr/>
          <p:nvPr/>
        </p:nvSpPr>
        <p:spPr>
          <a:xfrm>
            <a:off x="7323020" y="5349899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TextBox 10"/>
          <p:cNvSpPr txBox="1"/>
          <p:nvPr/>
        </p:nvSpPr>
        <p:spPr>
          <a:xfrm>
            <a:off x="1690469" y="1566849"/>
            <a:ext cx="14907062" cy="308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PROFIL</a:t>
            </a:r>
          </a:p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PENGGUNA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3666814" y="1620402"/>
            <a:ext cx="1095437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6000" b="1" spc="956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PROFIL</a:t>
            </a:r>
            <a:r>
              <a:rPr lang="en-US" sz="5499" b="1" spc="956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PENGGUNA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6464" y="3140968"/>
            <a:ext cx="13835073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  Target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pengguna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dari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kami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adalah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para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berada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di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jalan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jangka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waktu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lama,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seperti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truk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, bus,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taksi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, dan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kendaraan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komersial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lainnya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Rentang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usia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menjadi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target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dari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kami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yaitu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antara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25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hingga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60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tahun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.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mencakup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muda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hingga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lebih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berpengalaman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menjadi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target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kami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biasanya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melakukan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perjalanan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jarak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jauh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atau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memiliki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jadwal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kerja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waktu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berkendara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panjang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menggunakan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kami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mungkin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mengalami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perasaan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kewaspadaan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tinggi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karena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sadar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bahwa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membahayakan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keselamatan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126178" y="-49288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3350190" y="2034740"/>
            <a:ext cx="1158762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6000" b="1" spc="956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PROFIL</a:t>
            </a:r>
            <a:r>
              <a:rPr lang="en-US" sz="5499" b="1" spc="956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 PENGGUNA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3271" y="3510633"/>
            <a:ext cx="13861458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Hambatan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utama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dihadapi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adalah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risiko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mengakibatkan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penurunan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konsentrasi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dan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bahaya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kecelakaan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berharap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ada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membantu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tetap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waspada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dan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menghindari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berlebihan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.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berharap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nantinya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ini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memberikan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peringatan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dini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ketika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mulai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memengaruhi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kemampuan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berkendara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 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Pengemudi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membutuhkan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dapat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mendeteksi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tanda-tanda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awal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3000" spc="30" dirty="0" err="1">
                <a:solidFill>
                  <a:srgbClr val="FFFFFF"/>
                </a:solidFill>
                <a:latin typeface="Constantia" panose="02030602050306030303" pitchFamily="18" charset="0"/>
              </a:rPr>
              <a:t>seperti</a:t>
            </a:r>
            <a:r>
              <a:rPr lang="en-US" sz="3000" spc="30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perubahan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pola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mata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atau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gerakan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, dan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memberikan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peringatan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yang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tepat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3000" spc="30" dirty="0" err="1">
                <a:solidFill>
                  <a:srgbClr val="F3BE66"/>
                </a:solidFill>
                <a:latin typeface="Constantia" panose="02030602050306030303" pitchFamily="18" charset="0"/>
              </a:rPr>
              <a:t>waktu</a:t>
            </a:r>
            <a:r>
              <a:rPr lang="en-US" sz="3000" spc="30" dirty="0">
                <a:solidFill>
                  <a:srgbClr val="F3BE66"/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16182" y="740729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9305207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" name="Freeform 5"/>
          <p:cNvSpPr/>
          <p:nvPr/>
        </p:nvSpPr>
        <p:spPr>
          <a:xfrm flipV="1">
            <a:off x="-2603309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Freeform 6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Freeform 7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8" name="TextBox 8"/>
          <p:cNvSpPr txBox="1"/>
          <p:nvPr/>
        </p:nvSpPr>
        <p:spPr>
          <a:xfrm>
            <a:off x="5133975" y="4967997"/>
            <a:ext cx="8020050" cy="100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3BE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SOLUSI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480560" y="1028700"/>
            <a:ext cx="9326880" cy="3730752"/>
            <a:chOff x="0" y="0"/>
            <a:chExt cx="6350000" cy="254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t="-20000" b="-20000"/>
              </a:stretch>
            </a:blipFill>
          </p:spPr>
          <p:txBody>
            <a:bodyPr/>
            <a:lstStyle/>
            <a:p>
              <a:endParaRPr lang="id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7609A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2" name="Freeform 12"/>
          <p:cNvSpPr/>
          <p:nvPr/>
        </p:nvSpPr>
        <p:spPr>
          <a:xfrm>
            <a:off x="4056911" y="1028700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Freeform 13"/>
          <p:cNvSpPr/>
          <p:nvPr/>
        </p:nvSpPr>
        <p:spPr>
          <a:xfrm flipH="1">
            <a:off x="12932207" y="3374693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9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9" y="1384759"/>
                </a:lnTo>
                <a:lnTo>
                  <a:pt x="122265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4" name="TextBox 14"/>
          <p:cNvSpPr txBox="1"/>
          <p:nvPr/>
        </p:nvSpPr>
        <p:spPr>
          <a:xfrm>
            <a:off x="2413816" y="6300470"/>
            <a:ext cx="13460368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Solusi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dari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permasalahan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ada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,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yaitu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kami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membuat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alat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berbasis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IoT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bernama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Fatigue Alarm.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Fatigue Alarm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adalah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salah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satu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solusi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efektif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untuk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mengatasi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masalah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pengendara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roda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empat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cenderung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mengantuk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saat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berada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dalam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perjalanan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yang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jauh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. Fatigue Alarm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bekerja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dengan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mendeteksi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tanda-tanda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kelelahan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seperti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memejamkan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mata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tanda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mengantuk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,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lalu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akan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memberikan</a:t>
            </a:r>
            <a:r>
              <a:rPr lang="en-US" sz="2799" spc="27" dirty="0">
                <a:solidFill>
                  <a:srgbClr val="F3BE66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3BE66"/>
                </a:solidFill>
                <a:latin typeface="Constantia" panose="02030602050306030303" pitchFamily="18" charset="0"/>
              </a:rPr>
              <a:t>peringatan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jika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terdeteksi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mengantuk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agar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mereka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tetap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Constantia" panose="02030602050306030303" pitchFamily="18" charset="0"/>
              </a:rPr>
              <a:t>waspada</a:t>
            </a:r>
            <a:r>
              <a:rPr lang="en-US" sz="2799" spc="27" dirty="0">
                <a:solidFill>
                  <a:srgbClr val="FFFFFF"/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784</Words>
  <Application>Microsoft Office PowerPoint</Application>
  <PresentationFormat>Custom</PresentationFormat>
  <Paragraphs>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Footlight MT Light</vt:lpstr>
      <vt:lpstr>Arial</vt:lpstr>
      <vt:lpstr>Constantia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Blue Futuristic Metaverse Presentation</dc:title>
  <cp:lastModifiedBy>User</cp:lastModifiedBy>
  <cp:revision>6</cp:revision>
  <dcterms:created xsi:type="dcterms:W3CDTF">2006-08-16T00:00:00Z</dcterms:created>
  <dcterms:modified xsi:type="dcterms:W3CDTF">2023-09-03T14:49:49Z</dcterms:modified>
  <dc:identifier>DAFtBtOum6A</dc:identifier>
</cp:coreProperties>
</file>